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100" r:id="rId2"/>
  </p:sldMasterIdLst>
  <p:notesMasterIdLst>
    <p:notesMasterId r:id="rId41"/>
  </p:notesMasterIdLst>
  <p:sldIdLst>
    <p:sldId id="621" r:id="rId3"/>
    <p:sldId id="316" r:id="rId4"/>
    <p:sldId id="483" r:id="rId5"/>
    <p:sldId id="489" r:id="rId6"/>
    <p:sldId id="470" r:id="rId7"/>
    <p:sldId id="471" r:id="rId8"/>
    <p:sldId id="258" r:id="rId9"/>
    <p:sldId id="322" r:id="rId10"/>
    <p:sldId id="318" r:id="rId11"/>
    <p:sldId id="484" r:id="rId12"/>
    <p:sldId id="261" r:id="rId13"/>
    <p:sldId id="474" r:id="rId14"/>
    <p:sldId id="473" r:id="rId15"/>
    <p:sldId id="476" r:id="rId16"/>
    <p:sldId id="475" r:id="rId17"/>
    <p:sldId id="478" r:id="rId18"/>
    <p:sldId id="479" r:id="rId19"/>
    <p:sldId id="270" r:id="rId20"/>
    <p:sldId id="271" r:id="rId21"/>
    <p:sldId id="262" r:id="rId22"/>
    <p:sldId id="263" r:id="rId23"/>
    <p:sldId id="265" r:id="rId24"/>
    <p:sldId id="269" r:id="rId25"/>
    <p:sldId id="268" r:id="rId26"/>
    <p:sldId id="480" r:id="rId27"/>
    <p:sldId id="273" r:id="rId28"/>
    <p:sldId id="488" r:id="rId29"/>
    <p:sldId id="277" r:id="rId30"/>
    <p:sldId id="275" r:id="rId31"/>
    <p:sldId id="284" r:id="rId32"/>
    <p:sldId id="487" r:id="rId33"/>
    <p:sldId id="285" r:id="rId34"/>
    <p:sldId id="278" r:id="rId35"/>
    <p:sldId id="486" r:id="rId36"/>
    <p:sldId id="288" r:id="rId37"/>
    <p:sldId id="320" r:id="rId38"/>
    <p:sldId id="481" r:id="rId39"/>
    <p:sldId id="485" r:id="rId4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765"/>
  </p:normalViewPr>
  <p:slideViewPr>
    <p:cSldViewPr>
      <p:cViewPr varScale="1">
        <p:scale>
          <a:sx n="83" d="100"/>
          <a:sy n="83" d="100"/>
        </p:scale>
        <p:origin x="749" y="67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71695-2232-4722-B0C7-E5085AE40924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C260-7EA2-45B1-AA1E-DD94B34E3E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CC260-7EA2-45B1-AA1E-DD94B34E3E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9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CC260-7EA2-45B1-AA1E-DD94B34E3E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0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930" y="8684591"/>
            <a:ext cx="2972523" cy="457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D05686-CA95-4BAC-988C-8EE69E0EFF90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/>
              <a:t>19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3930" y="8684591"/>
            <a:ext cx="2972523" cy="4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2" rIns="91863" bIns="45932" anchor="b"/>
          <a:lstStyle/>
          <a:p>
            <a:pPr algn="r" defTabSz="918724" eaLnBrk="0" fontAlgn="base" hangingPunct="0">
              <a:spcBef>
                <a:spcPct val="0"/>
              </a:spcBef>
              <a:spcAft>
                <a:spcPct val="0"/>
              </a:spcAft>
            </a:pPr>
            <a:fld id="{5085E25A-B91F-4CEF-A5FE-4ED538135798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8724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212" name="Rectangle 7"/>
          <p:cNvSpPr txBox="1">
            <a:spLocks noGrp="1" noChangeArrowheads="1"/>
          </p:cNvSpPr>
          <p:nvPr/>
        </p:nvSpPr>
        <p:spPr bwMode="auto">
          <a:xfrm>
            <a:off x="3885479" y="8686169"/>
            <a:ext cx="2972522" cy="4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88" tIns="47645" rIns="95288" bIns="47645" anchor="b"/>
          <a:lstStyle/>
          <a:p>
            <a:pPr algn="r" defTabSz="950026" eaLnBrk="0" fontAlgn="base" hangingPunct="0">
              <a:spcBef>
                <a:spcPct val="0"/>
              </a:spcBef>
              <a:spcAft>
                <a:spcPct val="0"/>
              </a:spcAft>
            </a:pPr>
            <a:fld id="{C0FB8AC8-2464-4DDC-A3CC-7CC9059D4A88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panose="020B0604020202020204" pitchFamily="34" charset="0"/>
              </a:rPr>
              <a:pPr algn="r" defTabSz="950026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22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22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38" y="4346243"/>
            <a:ext cx="5483924" cy="4112589"/>
          </a:xfrm>
          <a:noFill/>
          <a:ln w="9525"/>
        </p:spPr>
        <p:txBody>
          <a:bodyPr lIns="95288" tIns="47645" rIns="95288" bIns="47645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930" y="8684591"/>
            <a:ext cx="2972523" cy="457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33966A1-49FF-44B5-BE60-62FC656A15AE}" type="slidenum">
              <a:rPr lang="en-US">
                <a:solidFill>
                  <a:prstClr val="black"/>
                </a:solidFill>
                <a:ea typeface="ＭＳ Ｐゴシック" pitchFamily="34" charset="-128"/>
              </a:rPr>
              <a:pPr/>
              <a:t>30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3930" y="8684591"/>
            <a:ext cx="2972523" cy="4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63" tIns="45932" rIns="91863" bIns="45932" anchor="b"/>
          <a:lstStyle/>
          <a:p>
            <a:pPr algn="r" defTabSz="918724" eaLnBrk="0" fontAlgn="base" hangingPunct="0">
              <a:spcBef>
                <a:spcPct val="0"/>
              </a:spcBef>
              <a:spcAft>
                <a:spcPct val="0"/>
              </a:spcAft>
            </a:pPr>
            <a:fld id="{105C1BB7-0980-41CA-B3A7-39EDFC148C4A}" type="slidenum">
              <a:rPr 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8724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260" name="Rectangle 7"/>
          <p:cNvSpPr txBox="1">
            <a:spLocks noGrp="1" noChangeArrowheads="1"/>
          </p:cNvSpPr>
          <p:nvPr/>
        </p:nvSpPr>
        <p:spPr bwMode="auto">
          <a:xfrm>
            <a:off x="3885479" y="8686169"/>
            <a:ext cx="2972522" cy="45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88" tIns="47645" rIns="95288" bIns="47645" anchor="b"/>
          <a:lstStyle/>
          <a:p>
            <a:pPr algn="r" defTabSz="950026" eaLnBrk="0" fontAlgn="base" hangingPunct="0">
              <a:spcBef>
                <a:spcPct val="0"/>
              </a:spcBef>
              <a:spcAft>
                <a:spcPct val="0"/>
              </a:spcAft>
            </a:pPr>
            <a:fld id="{9114F002-D9FC-442D-9ADE-981B22986F53}" type="slidenum">
              <a:rPr lang="en-US" sz="1200">
                <a:solidFill>
                  <a:prstClr val="black"/>
                </a:solidFill>
                <a:latin typeface="Times New Roman" pitchFamily="18" charset="0"/>
                <a:cs typeface="Arial" panose="020B0604020202020204" pitchFamily="34" charset="0"/>
              </a:rPr>
              <a:pPr algn="r" defTabSz="950026"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24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2242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38" y="4346243"/>
            <a:ext cx="5483924" cy="4112589"/>
          </a:xfrm>
          <a:noFill/>
          <a:ln w="9525"/>
        </p:spPr>
        <p:txBody>
          <a:bodyPr lIns="95288" tIns="47645" rIns="95288" bIns="47645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6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97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3EF-86D7-4FED-82AA-C7D43F5C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632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4C9A-CC9A-4242-9DF7-65F0DFAEF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9500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9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1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90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7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65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96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2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9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1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59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89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1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02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47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89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2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7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8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D9E5-6910-4E1A-B394-07357EF6899A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61A85-919D-4079-B3F7-63B4F85D3C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604A-D504-479A-9DA4-5AEA2B5F95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222DE-9709-4FA4-87DF-94FBE281F9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7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4212" y="950993"/>
            <a:ext cx="6355178" cy="762000"/>
          </a:xfrm>
        </p:spPr>
        <p:txBody>
          <a:bodyPr>
            <a:noAutofit/>
          </a:bodyPr>
          <a:lstStyle/>
          <a:p>
            <a:pPr algn="l"/>
            <a:r>
              <a:rPr lang="en-US" sz="4532" b="1" dirty="0">
                <a:latin typeface="Arial Black" panose="020B0A04020102020204" pitchFamily="34" charset="0"/>
              </a:rPr>
              <a:t> Doreen Ling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4212" y="1752600"/>
            <a:ext cx="7313295" cy="415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National Supervising Coordinator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Certified Trainer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Speaker Bureau Category 2 Member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Sydney Local Coordinator 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Australian Leadership Council Member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Multiple Challenge winners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Top </a:t>
            </a:r>
            <a:r>
              <a:rPr lang="en-US" sz="2933" dirty="0" err="1">
                <a:latin typeface="Trebuchet MS" panose="020B0603020202020204" pitchFamily="34" charset="0"/>
              </a:rPr>
              <a:t>Organisation</a:t>
            </a:r>
            <a:r>
              <a:rPr lang="en-US" sz="2933" dirty="0">
                <a:latin typeface="Trebuchet MS" panose="020B0603020202020204" pitchFamily="34" charset="0"/>
              </a:rPr>
              <a:t> Builder Award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Master UFO</a:t>
            </a:r>
          </a:p>
          <a:p>
            <a:pPr marL="457086" indent="-457086">
              <a:buFont typeface="Arial" panose="020B0604020202020204" pitchFamily="34" charset="0"/>
              <a:buChar char="•"/>
            </a:pPr>
            <a:r>
              <a:rPr lang="en-US" sz="2933" dirty="0">
                <a:latin typeface="Trebuchet MS" panose="020B0603020202020204" pitchFamily="34" charset="0"/>
              </a:rPr>
              <a:t>Shopping Annuity Master member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8" y="957347"/>
            <a:ext cx="3823140" cy="47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B38597-9184-4B41-AC1F-0523A59135E5}"/>
              </a:ext>
            </a:extLst>
          </p:cNvPr>
          <p:cNvSpPr/>
          <p:nvPr/>
        </p:nvSpPr>
        <p:spPr>
          <a:xfrm>
            <a:off x="874712" y="5572035"/>
            <a:ext cx="1043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Check out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venue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Three Woman Sitting Smiling Inside Room">
            <a:extLst>
              <a:ext uri="{FF2B5EF4-FFF2-40B4-BE49-F238E27FC236}">
                <a16:creationId xmlns:a16="http://schemas.microsoft.com/office/drawing/2014/main" id="{30517A67-C0DD-4488-B7E4-0CD526DD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066800"/>
            <a:ext cx="6480434" cy="431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969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Box 1"/>
          <p:cNvSpPr txBox="1">
            <a:spLocks noChangeArrowheads="1"/>
          </p:cNvSpPr>
          <p:nvPr/>
        </p:nvSpPr>
        <p:spPr bwMode="auto">
          <a:xfrm>
            <a:off x="1827212" y="1676400"/>
            <a:ext cx="92964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Create a relaxed atmosphere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Pay attention to seating arrangement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Introduce to others who are present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Build bridges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64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7C649E-5E1C-43F9-8774-2D2971AE8557}"/>
              </a:ext>
            </a:extLst>
          </p:cNvPr>
          <p:cNvSpPr/>
          <p:nvPr/>
        </p:nvSpPr>
        <p:spPr>
          <a:xfrm>
            <a:off x="2093912" y="3734306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Without rapport, people will not hear a word you say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43F36-A536-48E1-A254-8B367E9E9330}"/>
              </a:ext>
            </a:extLst>
          </p:cNvPr>
          <p:cNvSpPr/>
          <p:nvPr/>
        </p:nvSpPr>
        <p:spPr>
          <a:xfrm>
            <a:off x="3481213" y="1600200"/>
            <a:ext cx="4762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 Rapport</a:t>
            </a:r>
          </a:p>
        </p:txBody>
      </p:sp>
    </p:spTree>
    <p:extLst>
      <p:ext uri="{BB962C8B-B14F-4D97-AF65-F5344CB8AC3E}">
        <p14:creationId xmlns:p14="http://schemas.microsoft.com/office/powerpoint/2010/main" val="250614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434B8-E50A-4DAB-B127-789FB3C535F8}"/>
              </a:ext>
            </a:extLst>
          </p:cNvPr>
          <p:cNvSpPr/>
          <p:nvPr/>
        </p:nvSpPr>
        <p:spPr>
          <a:xfrm>
            <a:off x="3398861" y="1665237"/>
            <a:ext cx="621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Rapport gives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9339C8-EB4B-41E9-9F0E-01F74C861501}"/>
              </a:ext>
            </a:extLst>
          </p:cNvPr>
          <p:cNvSpPr/>
          <p:nvPr/>
        </p:nvSpPr>
        <p:spPr>
          <a:xfrm>
            <a:off x="3398861" y="3886200"/>
            <a:ext cx="5099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Instant connection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7D808-1A8D-4C75-96C0-981960511B47}"/>
              </a:ext>
            </a:extLst>
          </p:cNvPr>
          <p:cNvSpPr/>
          <p:nvPr/>
        </p:nvSpPr>
        <p:spPr>
          <a:xfrm>
            <a:off x="3364448" y="2782669"/>
            <a:ext cx="5198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Total responsiveness </a:t>
            </a:r>
          </a:p>
        </p:txBody>
      </p:sp>
    </p:spTree>
    <p:extLst>
      <p:ext uri="{BB962C8B-B14F-4D97-AF65-F5344CB8AC3E}">
        <p14:creationId xmlns:p14="http://schemas.microsoft.com/office/powerpoint/2010/main" val="288472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434B8-E50A-4DAB-B127-789FB3C535F8}"/>
              </a:ext>
            </a:extLst>
          </p:cNvPr>
          <p:cNvSpPr/>
          <p:nvPr/>
        </p:nvSpPr>
        <p:spPr>
          <a:xfrm>
            <a:off x="798512" y="1674674"/>
            <a:ext cx="1059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Rapport is created by a feeling of commonality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58D09-40C2-4D74-A450-4CEBBED121AD}"/>
              </a:ext>
            </a:extLst>
          </p:cNvPr>
          <p:cNvSpPr/>
          <p:nvPr/>
        </p:nvSpPr>
        <p:spPr>
          <a:xfrm>
            <a:off x="1293812" y="3982997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like people who are like themselves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 who they like to be</a:t>
            </a:r>
          </a:p>
        </p:txBody>
      </p:sp>
    </p:spTree>
    <p:extLst>
      <p:ext uri="{BB962C8B-B14F-4D97-AF65-F5344CB8AC3E}">
        <p14:creationId xmlns:p14="http://schemas.microsoft.com/office/powerpoint/2010/main" val="368606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434B8-E50A-4DAB-B127-789FB3C535F8}"/>
              </a:ext>
            </a:extLst>
          </p:cNvPr>
          <p:cNvSpPr/>
          <p:nvPr/>
        </p:nvSpPr>
        <p:spPr>
          <a:xfrm>
            <a:off x="798512" y="958930"/>
            <a:ext cx="1059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 rapport through Mirroring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888270-61A1-4AA0-9F06-6A99EE0A1A7C}"/>
              </a:ext>
            </a:extLst>
          </p:cNvPr>
          <p:cNvSpPr/>
          <p:nvPr/>
        </p:nvSpPr>
        <p:spPr>
          <a:xfrm>
            <a:off x="2097012" y="2900604"/>
            <a:ext cx="971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How they speak – Tone, tempo, volume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94746B-2425-4296-B65E-332DD2318BF8}"/>
              </a:ext>
            </a:extLst>
          </p:cNvPr>
          <p:cNvSpPr/>
          <p:nvPr/>
        </p:nvSpPr>
        <p:spPr>
          <a:xfrm>
            <a:off x="2100113" y="2145855"/>
            <a:ext cx="971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How they shake hands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47922-DB0B-48E1-9D25-2DCD07786092}"/>
              </a:ext>
            </a:extLst>
          </p:cNvPr>
          <p:cNvSpPr/>
          <p:nvPr/>
        </p:nvSpPr>
        <p:spPr>
          <a:xfrm>
            <a:off x="2097012" y="3696419"/>
            <a:ext cx="8416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Body posture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7706BF-72F9-4149-A1E5-9F6E56755E5F}"/>
              </a:ext>
            </a:extLst>
          </p:cNvPr>
          <p:cNvSpPr/>
          <p:nvPr/>
        </p:nvSpPr>
        <p:spPr>
          <a:xfrm>
            <a:off x="2127076" y="4565279"/>
            <a:ext cx="891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Facial expression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9209A-1698-43BB-BCAA-AD8E524F7A3E}"/>
              </a:ext>
            </a:extLst>
          </p:cNvPr>
          <p:cNvSpPr/>
          <p:nvPr/>
        </p:nvSpPr>
        <p:spPr>
          <a:xfrm>
            <a:off x="2097012" y="5361094"/>
            <a:ext cx="6566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Eye contact</a:t>
            </a:r>
          </a:p>
        </p:txBody>
      </p:sp>
    </p:spTree>
    <p:extLst>
      <p:ext uri="{BB962C8B-B14F-4D97-AF65-F5344CB8AC3E}">
        <p14:creationId xmlns:p14="http://schemas.microsoft.com/office/powerpoint/2010/main" val="169194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434B8-E50A-4DAB-B127-789FB3C535F8}"/>
              </a:ext>
            </a:extLst>
          </p:cNvPr>
          <p:cNvSpPr/>
          <p:nvPr/>
        </p:nvSpPr>
        <p:spPr>
          <a:xfrm>
            <a:off x="1560512" y="2551837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Rapport affects the subconscious mind</a:t>
            </a:r>
          </a:p>
        </p:txBody>
      </p:sp>
    </p:spTree>
    <p:extLst>
      <p:ext uri="{BB962C8B-B14F-4D97-AF65-F5344CB8AC3E}">
        <p14:creationId xmlns:p14="http://schemas.microsoft.com/office/powerpoint/2010/main" val="33882714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434B8-E50A-4DAB-B127-789FB3C535F8}"/>
              </a:ext>
            </a:extLst>
          </p:cNvPr>
          <p:cNvSpPr/>
          <p:nvPr/>
        </p:nvSpPr>
        <p:spPr>
          <a:xfrm>
            <a:off x="1027112" y="1988403"/>
            <a:ext cx="1059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After you build rapport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58D09-40C2-4D74-A450-4CEBBED121AD}"/>
              </a:ext>
            </a:extLst>
          </p:cNvPr>
          <p:cNvSpPr/>
          <p:nvPr/>
        </p:nvSpPr>
        <p:spPr>
          <a:xfrm>
            <a:off x="1522412" y="358140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are connected, you have the trust, then you can ask questions </a:t>
            </a:r>
          </a:p>
        </p:txBody>
      </p:sp>
    </p:spTree>
    <p:extLst>
      <p:ext uri="{BB962C8B-B14F-4D97-AF65-F5344CB8AC3E}">
        <p14:creationId xmlns:p14="http://schemas.microsoft.com/office/powerpoint/2010/main" val="16332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Box 1"/>
          <p:cNvSpPr txBox="1">
            <a:spLocks noChangeArrowheads="1"/>
          </p:cNvSpPr>
          <p:nvPr/>
        </p:nvSpPr>
        <p:spPr bwMode="auto">
          <a:xfrm>
            <a:off x="1141412" y="2514600"/>
            <a:ext cx="102743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master the skill of asking questions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Footer Placeholder 2"/>
          <p:cNvSpPr txBox="1">
            <a:spLocks noGrp="1"/>
          </p:cNvSpPr>
          <p:nvPr/>
        </p:nvSpPr>
        <p:spPr bwMode="auto">
          <a:xfrm>
            <a:off x="464661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0295" name="Picture 3" descr="bi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067" y="3124201"/>
            <a:ext cx="451631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A5A933-1446-4F34-9F1D-B3AE8F4B8D27}"/>
              </a:ext>
            </a:extLst>
          </p:cNvPr>
          <p:cNvSpPr/>
          <p:nvPr/>
        </p:nvSpPr>
        <p:spPr>
          <a:xfrm>
            <a:off x="896097" y="1295400"/>
            <a:ext cx="10591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90% listening &amp; asking questions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10% making comments </a:t>
            </a:r>
          </a:p>
        </p:txBody>
      </p:sp>
    </p:spTree>
    <p:extLst>
      <p:ext uri="{BB962C8B-B14F-4D97-AF65-F5344CB8AC3E}">
        <p14:creationId xmlns:p14="http://schemas.microsoft.com/office/powerpoint/2010/main" val="1908107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241CF4-D3D9-4601-BFA5-6F6E3749F495}"/>
              </a:ext>
            </a:extLst>
          </p:cNvPr>
          <p:cNvSpPr/>
          <p:nvPr/>
        </p:nvSpPr>
        <p:spPr>
          <a:xfrm>
            <a:off x="309074" y="990601"/>
            <a:ext cx="68653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Conducting effective appointments </a:t>
            </a:r>
          </a:p>
          <a:p>
            <a:pPr lvl="0" algn="ctr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&amp; </a:t>
            </a:r>
          </a:p>
          <a:p>
            <a:pPr lvl="0" algn="ctr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book a follow up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99A67-1E3F-4409-ADB8-50C11D57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96" y="100757"/>
            <a:ext cx="469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29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Box 1"/>
          <p:cNvSpPr txBox="1">
            <a:spLocks noChangeArrowheads="1"/>
          </p:cNvSpPr>
          <p:nvPr/>
        </p:nvSpPr>
        <p:spPr bwMode="auto">
          <a:xfrm>
            <a:off x="1979612" y="914400"/>
            <a:ext cx="8763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Question #1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800" dirty="0">
              <a:solidFill>
                <a:srgbClr val="1C129E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 dirty="0">
              <a:solidFill>
                <a:srgbClr val="1C129E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 dirty="0">
              <a:solidFill>
                <a:srgbClr val="1C129E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How much time do you have?</a:t>
            </a:r>
          </a:p>
        </p:txBody>
      </p:sp>
      <p:pic>
        <p:nvPicPr>
          <p:cNvPr id="128003" name="Picture 2" descr="wat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2" y="2135397"/>
            <a:ext cx="4925232" cy="27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2397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Box 1"/>
          <p:cNvSpPr txBox="1">
            <a:spLocks noChangeArrowheads="1"/>
          </p:cNvSpPr>
          <p:nvPr/>
        </p:nvSpPr>
        <p:spPr bwMode="auto">
          <a:xfrm>
            <a:off x="836612" y="666178"/>
            <a:ext cx="563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questions about</a:t>
            </a:r>
            <a:endParaRPr lang="en-US" sz="6600" dirty="0">
              <a:solidFill>
                <a:srgbClr val="1C129E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2D46B5-D6C0-4D37-A41E-B4CE3E35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75" y="2089111"/>
            <a:ext cx="4489183" cy="43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6FDE1B-729D-4C32-A84C-32AB4A5A72BA}"/>
              </a:ext>
            </a:extLst>
          </p:cNvPr>
          <p:cNvSpPr/>
          <p:nvPr/>
        </p:nvSpPr>
        <p:spPr>
          <a:xfrm>
            <a:off x="6702424" y="49138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 not rush through this.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Important clues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4106D4-CDFA-4C3F-8B8B-243E4005CD73}"/>
              </a:ext>
            </a:extLst>
          </p:cNvPr>
          <p:cNvSpPr/>
          <p:nvPr/>
        </p:nvSpPr>
        <p:spPr>
          <a:xfrm>
            <a:off x="912085" y="253608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Family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6FD6F-9ACF-45CB-B5FB-41F54B385DA0}"/>
              </a:ext>
            </a:extLst>
          </p:cNvPr>
          <p:cNvSpPr/>
          <p:nvPr/>
        </p:nvSpPr>
        <p:spPr>
          <a:xfrm>
            <a:off x="978802" y="3226716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Occupation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52FB0-D143-42FE-9A0A-712E9959E152}"/>
              </a:ext>
            </a:extLst>
          </p:cNvPr>
          <p:cNvSpPr/>
          <p:nvPr/>
        </p:nvSpPr>
        <p:spPr>
          <a:xfrm>
            <a:off x="942045" y="4021084"/>
            <a:ext cx="2416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Recreation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889B9-4519-462D-B190-093881C02CFB}"/>
              </a:ext>
            </a:extLst>
          </p:cNvPr>
          <p:cNvSpPr/>
          <p:nvPr/>
        </p:nvSpPr>
        <p:spPr>
          <a:xfrm>
            <a:off x="978802" y="482922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Money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E7633F-338B-4F72-9037-A4507DFD8F03}"/>
              </a:ext>
            </a:extLst>
          </p:cNvPr>
          <p:cNvSpPr/>
          <p:nvPr/>
        </p:nvSpPr>
        <p:spPr>
          <a:xfrm>
            <a:off x="912085" y="5638800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Find the pain points</a:t>
            </a:r>
          </a:p>
        </p:txBody>
      </p:sp>
    </p:spTree>
    <p:extLst>
      <p:ext uri="{BB962C8B-B14F-4D97-AF65-F5344CB8AC3E}">
        <p14:creationId xmlns:p14="http://schemas.microsoft.com/office/powerpoint/2010/main" val="1331172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979612" y="1828800"/>
            <a:ext cx="97536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mentioned that you are interested to know about the business I am doing.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much about shop.com?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7CA1B-3D98-467A-B452-98D104E21546}"/>
              </a:ext>
            </a:extLst>
          </p:cNvPr>
          <p:cNvSpPr/>
          <p:nvPr/>
        </p:nvSpPr>
        <p:spPr>
          <a:xfrm>
            <a:off x="1981541" y="4800600"/>
            <a:ext cx="836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quick web portal tour</a:t>
            </a:r>
          </a:p>
        </p:txBody>
      </p:sp>
    </p:spTree>
    <p:extLst>
      <p:ext uri="{BB962C8B-B14F-4D97-AF65-F5344CB8AC3E}">
        <p14:creationId xmlns:p14="http://schemas.microsoft.com/office/powerpoint/2010/main" val="40112608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851415" y="2286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interested in learning how we are compensated?</a:t>
            </a:r>
            <a:endParaRPr lang="en-US" sz="4000" dirty="0">
              <a:solidFill>
                <a:srgbClr val="1C129E"/>
              </a:solidFill>
              <a:latin typeface="Arial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35171" name="TextBox 2"/>
          <p:cNvSpPr txBox="1">
            <a:spLocks noChangeArrowheads="1"/>
          </p:cNvSpPr>
          <p:nvPr/>
        </p:nvSpPr>
        <p:spPr bwMode="auto">
          <a:xfrm>
            <a:off x="1851415" y="890319"/>
            <a:ext cx="594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#4</a:t>
            </a:r>
          </a:p>
        </p:txBody>
      </p:sp>
      <p:pic>
        <p:nvPicPr>
          <p:cNvPr id="135172" name="Picture 3" descr="ste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2" y="3429000"/>
            <a:ext cx="5023963" cy="29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6031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/>
          <p:cNvSpPr txBox="1">
            <a:spLocks noChangeArrowheads="1"/>
          </p:cNvSpPr>
          <p:nvPr/>
        </p:nvSpPr>
        <p:spPr bwMode="auto">
          <a:xfrm>
            <a:off x="1522412" y="1371600"/>
            <a:ext cx="96774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#5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were to invest some time in a part time venture over the next 1-2 years, what sort of financial return would you expect to receive for your efforts?</a:t>
            </a:r>
          </a:p>
        </p:txBody>
      </p:sp>
    </p:spTree>
    <p:extLst>
      <p:ext uri="{BB962C8B-B14F-4D97-AF65-F5344CB8AC3E}">
        <p14:creationId xmlns:p14="http://schemas.microsoft.com/office/powerpoint/2010/main" val="39377401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Box 1"/>
          <p:cNvSpPr txBox="1">
            <a:spLocks noChangeArrowheads="1"/>
          </p:cNvSpPr>
          <p:nvPr/>
        </p:nvSpPr>
        <p:spPr bwMode="auto">
          <a:xfrm>
            <a:off x="1446212" y="2551837"/>
            <a:ext cx="9601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You </a:t>
            </a:r>
            <a:r>
              <a:rPr lang="en-US" sz="5400" b="1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MUST</a:t>
            </a: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know how to show the plan</a:t>
            </a:r>
          </a:p>
        </p:txBody>
      </p:sp>
    </p:spTree>
    <p:extLst>
      <p:ext uri="{BB962C8B-B14F-4D97-AF65-F5344CB8AC3E}">
        <p14:creationId xmlns:p14="http://schemas.microsoft.com/office/powerpoint/2010/main" val="238432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329" y="697417"/>
            <a:ext cx="10287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mini closes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36CD0-F317-40C4-865E-93F89E9397AE}"/>
              </a:ext>
            </a:extLst>
          </p:cNvPr>
          <p:cNvSpPr/>
          <p:nvPr/>
        </p:nvSpPr>
        <p:spPr>
          <a:xfrm>
            <a:off x="880329" y="2474893"/>
            <a:ext cx="10366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you like to get paid for your spending &amp; other people’s spending?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6E272-BED2-4184-AD31-12C19ACEA93C}"/>
              </a:ext>
            </a:extLst>
          </p:cNvPr>
          <p:cNvSpPr/>
          <p:nvPr/>
        </p:nvSpPr>
        <p:spPr>
          <a:xfrm>
            <a:off x="880329" y="1735397"/>
            <a:ext cx="10366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you agree everyone is spending everyday?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031CF0-9D12-4579-BC83-DFA78E110C46}"/>
              </a:ext>
            </a:extLst>
          </p:cNvPr>
          <p:cNvSpPr/>
          <p:nvPr/>
        </p:nvSpPr>
        <p:spPr>
          <a:xfrm>
            <a:off x="850151" y="3619805"/>
            <a:ext cx="10705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 agree it is a good business?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B8CB4-6435-46E1-B192-307441554E6C}"/>
              </a:ext>
            </a:extLst>
          </p:cNvPr>
          <p:cNvSpPr/>
          <p:nvPr/>
        </p:nvSpPr>
        <p:spPr>
          <a:xfrm>
            <a:off x="857941" y="4418534"/>
            <a:ext cx="10705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Income keeps coming even when you stop working. That is residual income. Do you like that?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52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ick_figure_drawing_three_check_marks_nonlooping_6578">
            <a:hlinkClick r:id="" action="ppaction://media"/>
            <a:extLst>
              <a:ext uri="{FF2B5EF4-FFF2-40B4-BE49-F238E27FC236}">
                <a16:creationId xmlns:a16="http://schemas.microsoft.com/office/drawing/2014/main" id="{D7A12B53-5159-4CED-A14E-1145D46218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7212" y="914400"/>
            <a:ext cx="9609124" cy="54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6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0912" y="1295400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Bring it back to 3 simple steps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F202F0-7F74-4238-8E8B-A86583BE17B0}"/>
              </a:ext>
            </a:extLst>
          </p:cNvPr>
          <p:cNvSpPr/>
          <p:nvPr/>
        </p:nvSpPr>
        <p:spPr>
          <a:xfrm>
            <a:off x="963392" y="2303433"/>
            <a:ext cx="1027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Use products for yourself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- Build Points to earn commissions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D50FD-3525-4918-9A70-2DFDABF5DFF4}"/>
              </a:ext>
            </a:extLst>
          </p:cNvPr>
          <p:cNvSpPr/>
          <p:nvPr/>
        </p:nvSpPr>
        <p:spPr>
          <a:xfrm>
            <a:off x="985250" y="3461540"/>
            <a:ext cx="9421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2. Develop some customers who buy products.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- Make profit and build points to earn commissions.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1B445C-AF87-4503-AEA0-A4485CCBC4EB}"/>
              </a:ext>
            </a:extLst>
          </p:cNvPr>
          <p:cNvSpPr/>
          <p:nvPr/>
        </p:nvSpPr>
        <p:spPr>
          <a:xfrm>
            <a:off x="963392" y="4650293"/>
            <a:ext cx="10465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3. Introduce the business to two other people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- start building 2 </a:t>
            </a:r>
            <a:r>
              <a:rPr lang="en-US" sz="28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0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411247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Based on what we have talked about and your goals, what is your interest in getting more information?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D4D02-5B67-491B-8226-884532294D92}"/>
              </a:ext>
            </a:extLst>
          </p:cNvPr>
          <p:cNvSpPr/>
          <p:nvPr/>
        </p:nvSpPr>
        <p:spPr>
          <a:xfrm>
            <a:off x="684212" y="609600"/>
            <a:ext cx="990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Start of Closing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957F0-EC70-4931-8E88-FEAC5E55E91E}"/>
              </a:ext>
            </a:extLst>
          </p:cNvPr>
          <p:cNvSpPr/>
          <p:nvPr/>
        </p:nvSpPr>
        <p:spPr>
          <a:xfrm>
            <a:off x="684212" y="1591368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What do you like best from what you see?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30D4E-EE33-4736-92A4-D83B142E4DEE}"/>
              </a:ext>
            </a:extLst>
          </p:cNvPr>
          <p:cNvSpPr/>
          <p:nvPr/>
        </p:nvSpPr>
        <p:spPr>
          <a:xfrm>
            <a:off x="760412" y="2739747"/>
            <a:ext cx="60928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Ability to replace your income?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Ability to earn residual income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Convert spending into earning?</a:t>
            </a:r>
          </a:p>
        </p:txBody>
      </p:sp>
      <p:pic>
        <p:nvPicPr>
          <p:cNvPr id="2052" name="Picture 4" descr="ID# 21174 - Biz Man Ponder Question - PowerPoint Animation">
            <a:extLst>
              <a:ext uri="{FF2B5EF4-FFF2-40B4-BE49-F238E27FC236}">
                <a16:creationId xmlns:a16="http://schemas.microsoft.com/office/drawing/2014/main" id="{90C7D5DB-53AD-4FE3-A33D-191CC90FA1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48" y="221974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2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68370-243F-421A-909B-302718008C96}"/>
              </a:ext>
            </a:extLst>
          </p:cNvPr>
          <p:cNvSpPr/>
          <p:nvPr/>
        </p:nvSpPr>
        <p:spPr>
          <a:xfrm>
            <a:off x="5561012" y="13716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Preparation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51BE8-7D18-4A96-B9A3-6648BCCA18A3}"/>
              </a:ext>
            </a:extLst>
          </p:cNvPr>
          <p:cNvSpPr/>
          <p:nvPr/>
        </p:nvSpPr>
        <p:spPr>
          <a:xfrm>
            <a:off x="5546529" y="2438400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AU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Preparation starts before you make the invitation to the appointment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497C3-E569-4417-91C5-C83D3E7A6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58737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6812" y="1524000"/>
            <a:ext cx="9067800" cy="4657725"/>
          </a:xfrm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i="1" dirty="0">
                <a:latin typeface="Arial" pitchFamily="34" charset="0"/>
                <a:cs typeface="Arial" pitchFamily="34" charset="0"/>
              </a:rPr>
              <a:t>Be Prepared for Questions</a:t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>and Objections!</a:t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>It is going to Happen!!</a:t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>Relax!!!</a:t>
            </a:r>
            <a:br>
              <a:rPr lang="en-US" sz="3600" b="1" i="1" dirty="0">
                <a:latin typeface="Arial" pitchFamily="34" charset="0"/>
                <a:cs typeface="Arial" pitchFamily="34" charset="0"/>
              </a:rPr>
            </a:br>
            <a:r>
              <a:rPr lang="en-US" sz="3600" b="1" i="1" dirty="0">
                <a:latin typeface="Arial" pitchFamily="34" charset="0"/>
                <a:cs typeface="Arial" pitchFamily="34" charset="0"/>
              </a:rPr>
              <a:t>Have some fun!</a:t>
            </a:r>
          </a:p>
        </p:txBody>
      </p:sp>
    </p:spTree>
    <p:extLst>
      <p:ext uri="{BB962C8B-B14F-4D97-AF65-F5344CB8AC3E}">
        <p14:creationId xmlns:p14="http://schemas.microsoft.com/office/powerpoint/2010/main" val="27417029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185" y="381000"/>
            <a:ext cx="951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They May Say No</a:t>
            </a:r>
            <a:endParaRPr lang="en-US" sz="5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9A4769-65B3-4452-B67C-AF1832A2B2E0}"/>
              </a:ext>
            </a:extLst>
          </p:cNvPr>
          <p:cNvSpPr/>
          <p:nvPr/>
        </p:nvSpPr>
        <p:spPr>
          <a:xfrm>
            <a:off x="762661" y="3429000"/>
            <a:ext cx="639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No just mean timing is not right at the moment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Don’t take it personally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6F827-847E-4837-9B37-D65F785A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97" y="1674674"/>
            <a:ext cx="4795085" cy="42437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F3E251-0074-445F-92A7-5E1067FA2F90}"/>
              </a:ext>
            </a:extLst>
          </p:cNvPr>
          <p:cNvSpPr/>
          <p:nvPr/>
        </p:nvSpPr>
        <p:spPr>
          <a:xfrm>
            <a:off x="772185" y="1535161"/>
            <a:ext cx="639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Thank them politely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Leave the door open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Don’t burn bridges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E82BBC-DAA4-458D-9B64-B9E262037F9B}"/>
              </a:ext>
            </a:extLst>
          </p:cNvPr>
          <p:cNvSpPr/>
          <p:nvPr/>
        </p:nvSpPr>
        <p:spPr>
          <a:xfrm>
            <a:off x="762661" y="5269409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Sign them up as a preferred customer</a:t>
            </a:r>
            <a:endParaRPr lang="en-US" dirty="0">
              <a:solidFill>
                <a:prstClr val="white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23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630" y="381000"/>
            <a:ext cx="967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54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maybe confused</a:t>
            </a:r>
            <a:endParaRPr lang="en-US" sz="5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tse3.mm.bing.net/th?id=OIP.KT-g3a9Y2g-PDuyC45oW8gHaEd&amp;pid=Api&amp;P=0&amp;w=273&amp;h=165">
            <a:extLst>
              <a:ext uri="{FF2B5EF4-FFF2-40B4-BE49-F238E27FC236}">
                <a16:creationId xmlns:a16="http://schemas.microsoft.com/office/drawing/2014/main" id="{5B2ABD02-2BD8-4308-9CED-ED5AC6CE0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82" y="1917142"/>
            <a:ext cx="5002875" cy="30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7C835E-F61A-4930-A96D-2CCEC998DC4B}"/>
              </a:ext>
            </a:extLst>
          </p:cNvPr>
          <p:cNvSpPr/>
          <p:nvPr/>
        </p:nvSpPr>
        <p:spPr>
          <a:xfrm>
            <a:off x="614630" y="1381102"/>
            <a:ext cx="5788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okay. Nobody understands everything the first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58645C-4F2B-4739-AAEC-394CD1D0DC1F}"/>
              </a:ext>
            </a:extLst>
          </p:cNvPr>
          <p:cNvSpPr/>
          <p:nvPr/>
        </p:nvSpPr>
        <p:spPr>
          <a:xfrm>
            <a:off x="7161212" y="5334000"/>
            <a:ext cx="4412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Calibri" panose="020F0502020204030204"/>
              </a:rPr>
              <a:t>Book in a follow up appointment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8ACBF-FEA6-4CA7-97C3-71D3EA407424}"/>
              </a:ext>
            </a:extLst>
          </p:cNvPr>
          <p:cNvSpPr/>
          <p:nvPr/>
        </p:nvSpPr>
        <p:spPr>
          <a:xfrm>
            <a:off x="614630" y="3429000"/>
            <a:ext cx="60928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have to see it a few times to appreciate it.</a:t>
            </a:r>
          </a:p>
          <a:p>
            <a:pPr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the Flip chart. Go through it and list down questions you may have.</a:t>
            </a:r>
          </a:p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book in a time so I can answer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4070588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428C8-F83A-4965-BB82-4657B553E6E0}"/>
              </a:ext>
            </a:extLst>
          </p:cNvPr>
          <p:cNvPicPr/>
          <p:nvPr/>
        </p:nvPicPr>
        <p:blipFill rotWithShape="1">
          <a:blip r:embed="rId2"/>
          <a:srcRect l="41879" t="-1" b="-748"/>
          <a:stretch/>
        </p:blipFill>
        <p:spPr bwMode="auto">
          <a:xfrm>
            <a:off x="6780212" y="1219200"/>
            <a:ext cx="4648200" cy="469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302AE6-179B-496E-A39F-96B24427E8BC}"/>
              </a:ext>
            </a:extLst>
          </p:cNvPr>
          <p:cNvSpPr/>
          <p:nvPr/>
        </p:nvSpPr>
        <p:spPr>
          <a:xfrm>
            <a:off x="615805" y="2326089"/>
            <a:ext cx="5864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“Great, let’s get back together in a couple of days to answer your questions”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FA6BE-2D0C-4885-A489-4FD51EA074D1}"/>
              </a:ext>
            </a:extLst>
          </p:cNvPr>
          <p:cNvSpPr/>
          <p:nvPr/>
        </p:nvSpPr>
        <p:spPr>
          <a:xfrm>
            <a:off x="608014" y="1038334"/>
            <a:ext cx="586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4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think about 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A480E-A3CA-4FBB-9886-F71C084D605B}"/>
              </a:ext>
            </a:extLst>
          </p:cNvPr>
          <p:cNvSpPr/>
          <p:nvPr/>
        </p:nvSpPr>
        <p:spPr>
          <a:xfrm>
            <a:off x="615805" y="4616992"/>
            <a:ext cx="5631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schedule the appointment now.</a:t>
            </a:r>
          </a:p>
        </p:txBody>
      </p:sp>
    </p:spTree>
    <p:extLst>
      <p:ext uri="{BB962C8B-B14F-4D97-AF65-F5344CB8AC3E}">
        <p14:creationId xmlns:p14="http://schemas.microsoft.com/office/powerpoint/2010/main" val="41638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428C8-F83A-4965-BB82-4657B553E6E0}"/>
              </a:ext>
            </a:extLst>
          </p:cNvPr>
          <p:cNvPicPr/>
          <p:nvPr/>
        </p:nvPicPr>
        <p:blipFill rotWithShape="1">
          <a:blip r:embed="rId2"/>
          <a:srcRect l="41879" t="-1" b="-748"/>
          <a:stretch/>
        </p:blipFill>
        <p:spPr bwMode="auto">
          <a:xfrm>
            <a:off x="6780212" y="1219200"/>
            <a:ext cx="4648200" cy="469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302AE6-179B-496E-A39F-96B24427E8BC}"/>
              </a:ext>
            </a:extLst>
          </p:cNvPr>
          <p:cNvSpPr/>
          <p:nvPr/>
        </p:nvSpPr>
        <p:spPr>
          <a:xfrm>
            <a:off x="615805" y="2326089"/>
            <a:ext cx="58642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“Great, one of the best ways to evaluate our business is to attend one of our trainings</a:t>
            </a:r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FA6BE-2D0C-4885-A489-4FD51EA074D1}"/>
              </a:ext>
            </a:extLst>
          </p:cNvPr>
          <p:cNvSpPr/>
          <p:nvPr/>
        </p:nvSpPr>
        <p:spPr>
          <a:xfrm>
            <a:off x="608014" y="1038334"/>
            <a:ext cx="5864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4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D0DD3-56FD-4E02-A4B6-FAAA06B55122}"/>
              </a:ext>
            </a:extLst>
          </p:cNvPr>
          <p:cNvSpPr/>
          <p:nvPr/>
        </p:nvSpPr>
        <p:spPr>
          <a:xfrm>
            <a:off x="615805" y="4290952"/>
            <a:ext cx="5326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a ticket to next event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13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7ABB4-CFA3-4609-98CB-3A176F41CD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812" y="1600200"/>
            <a:ext cx="4303516" cy="493546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93319F-5D5A-46E8-916D-D602D7CF7256}"/>
              </a:ext>
            </a:extLst>
          </p:cNvPr>
          <p:cNvSpPr/>
          <p:nvPr/>
        </p:nvSpPr>
        <p:spPr>
          <a:xfrm>
            <a:off x="471645" y="533400"/>
            <a:ext cx="10728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54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to talk with my spouse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FB953-8A44-48BA-8707-834E0C0E17DA}"/>
              </a:ext>
            </a:extLst>
          </p:cNvPr>
          <p:cNvSpPr/>
          <p:nvPr/>
        </p:nvSpPr>
        <p:spPr>
          <a:xfrm>
            <a:off x="448955" y="2227948"/>
            <a:ext cx="5657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28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“That’s a great idea, would it be possible for the three of us to get together?”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52B83-435F-4328-AC52-B5A549708F5E}"/>
              </a:ext>
            </a:extLst>
          </p:cNvPr>
          <p:cNvSpPr/>
          <p:nvPr/>
        </p:nvSpPr>
        <p:spPr>
          <a:xfrm>
            <a:off x="485335" y="4753493"/>
            <a:ext cx="5837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126">
              <a:spcBef>
                <a:spcPct val="50000"/>
              </a:spcBef>
              <a:buClr>
                <a:prstClr val="black"/>
              </a:buClr>
              <a:defRPr/>
            </a:pPr>
            <a:r>
              <a:rPr lang="en-US" sz="3600" dirty="0">
                <a:ln w="3175">
                  <a:solidFill>
                    <a:prstClr val="white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schedule the appointment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F43EC-58EC-4FF4-ADD0-EF9324AF0005}"/>
              </a:ext>
            </a:extLst>
          </p:cNvPr>
          <p:cNvSpPr/>
          <p:nvPr/>
        </p:nvSpPr>
        <p:spPr>
          <a:xfrm>
            <a:off x="2665412" y="685800"/>
            <a:ext cx="6213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Know your schedule</a:t>
            </a:r>
          </a:p>
        </p:txBody>
      </p:sp>
      <p:pic>
        <p:nvPicPr>
          <p:cNvPr id="5124" name="Picture 4" descr="https://www.pickthebrain.com/blog/wp-content/uploads/2008/08/schedule.jpg">
            <a:extLst>
              <a:ext uri="{FF2B5EF4-FFF2-40B4-BE49-F238E27FC236}">
                <a16:creationId xmlns:a16="http://schemas.microsoft.com/office/drawing/2014/main" id="{AC60281E-6883-430D-B310-B1EB0B3E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48" y="1752600"/>
            <a:ext cx="7010400" cy="46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0052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546E8-57ED-441E-8574-00C9482440E8}"/>
              </a:ext>
            </a:extLst>
          </p:cNvPr>
          <p:cNvSpPr/>
          <p:nvPr/>
        </p:nvSpPr>
        <p:spPr>
          <a:xfrm>
            <a:off x="1695494" y="2968743"/>
            <a:ext cx="683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Build Rapport &amp; ask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91B7AE-72B7-403E-A7E8-7EE2CB601431}"/>
              </a:ext>
            </a:extLst>
          </p:cNvPr>
          <p:cNvSpPr/>
          <p:nvPr/>
        </p:nvSpPr>
        <p:spPr>
          <a:xfrm>
            <a:off x="1695495" y="2235180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F43EC-58EC-4FF4-ADD0-EF9324AF0005}"/>
              </a:ext>
            </a:extLst>
          </p:cNvPr>
          <p:cNvSpPr/>
          <p:nvPr/>
        </p:nvSpPr>
        <p:spPr>
          <a:xfrm>
            <a:off x="1695495" y="685800"/>
            <a:ext cx="389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D7709-1ADD-4464-A38B-9BBC6269792F}"/>
              </a:ext>
            </a:extLst>
          </p:cNvPr>
          <p:cNvSpPr/>
          <p:nvPr/>
        </p:nvSpPr>
        <p:spPr>
          <a:xfrm>
            <a:off x="1688045" y="3661449"/>
            <a:ext cx="9796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Quick web portal tour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AE5AE-8FE7-4BCE-B97C-37C59C6E4554}"/>
              </a:ext>
            </a:extLst>
          </p:cNvPr>
          <p:cNvSpPr/>
          <p:nvPr/>
        </p:nvSpPr>
        <p:spPr>
          <a:xfrm>
            <a:off x="1695494" y="1501617"/>
            <a:ext cx="942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 conduct effective appointment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0AE40-7EBA-4FD6-80AE-F3C38E1F90DE}"/>
              </a:ext>
            </a:extLst>
          </p:cNvPr>
          <p:cNvSpPr/>
          <p:nvPr/>
        </p:nvSpPr>
        <p:spPr>
          <a:xfrm>
            <a:off x="1695494" y="4435869"/>
            <a:ext cx="964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Show plan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2CB606-8835-480E-9A96-69D015FF8501}"/>
              </a:ext>
            </a:extLst>
          </p:cNvPr>
          <p:cNvSpPr/>
          <p:nvPr/>
        </p:nvSpPr>
        <p:spPr>
          <a:xfrm>
            <a:off x="1688045" y="5134437"/>
            <a:ext cx="9435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Answer questions and objections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4498EA-5BC2-4488-816A-47F827737D33}"/>
              </a:ext>
            </a:extLst>
          </p:cNvPr>
          <p:cNvSpPr/>
          <p:nvPr/>
        </p:nvSpPr>
        <p:spPr>
          <a:xfrm>
            <a:off x="1688045" y="5821281"/>
            <a:ext cx="9652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Book follow up appointment</a:t>
            </a:r>
          </a:p>
        </p:txBody>
      </p:sp>
    </p:spTree>
    <p:extLst>
      <p:ext uri="{BB962C8B-B14F-4D97-AF65-F5344CB8AC3E}">
        <p14:creationId xmlns:p14="http://schemas.microsoft.com/office/powerpoint/2010/main" val="390942825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F43EC-58EC-4FF4-ADD0-EF9324AF0005}"/>
              </a:ext>
            </a:extLst>
          </p:cNvPr>
          <p:cNvSpPr/>
          <p:nvPr/>
        </p:nvSpPr>
        <p:spPr>
          <a:xfrm>
            <a:off x="1808612" y="685800"/>
            <a:ext cx="82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Relax &amp; Enjoy the process</a:t>
            </a:r>
          </a:p>
        </p:txBody>
      </p:sp>
      <p:pic>
        <p:nvPicPr>
          <p:cNvPr id="1026" name="Picture 2" descr="Four Person's High-fiving Each Others">
            <a:extLst>
              <a:ext uri="{FF2B5EF4-FFF2-40B4-BE49-F238E27FC236}">
                <a16:creationId xmlns:a16="http://schemas.microsoft.com/office/drawing/2014/main" id="{2F77797B-B296-44B6-9412-30744196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1726956"/>
            <a:ext cx="630010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143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C5A2C-BA46-4A0B-B2AB-57839114F4AF}"/>
              </a:ext>
            </a:extLst>
          </p:cNvPr>
          <p:cNvSpPr/>
          <p:nvPr/>
        </p:nvSpPr>
        <p:spPr>
          <a:xfrm>
            <a:off x="409476" y="730229"/>
            <a:ext cx="11201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Who should you invite?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3B46B-9507-4104-BFC4-086F60C0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63" y="2161643"/>
            <a:ext cx="3376259" cy="37265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8F2B3E-E72D-4FFA-9CE6-7BB9C505D1F0}"/>
              </a:ext>
            </a:extLst>
          </p:cNvPr>
          <p:cNvSpPr/>
          <p:nvPr/>
        </p:nvSpPr>
        <p:spPr>
          <a:xfrm>
            <a:off x="379412" y="19050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from your warm 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182F2-F6A1-4E3A-BF18-8041436A4178}"/>
              </a:ext>
            </a:extLst>
          </p:cNvPr>
          <p:cNvSpPr/>
          <p:nvPr/>
        </p:nvSpPr>
        <p:spPr>
          <a:xfrm>
            <a:off x="366101" y="2951946"/>
            <a:ext cx="4267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you already have built some relationship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8588A-EC51-4871-9CE1-42BEFA80FB55}"/>
              </a:ext>
            </a:extLst>
          </p:cNvPr>
          <p:cNvSpPr/>
          <p:nvPr/>
        </p:nvSpPr>
        <p:spPr>
          <a:xfrm>
            <a:off x="379753" y="4499202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you already qualified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FE1ED-73B6-4859-BD5D-770B2319F067}"/>
              </a:ext>
            </a:extLst>
          </p:cNvPr>
          <p:cNvSpPr/>
          <p:nvPr/>
        </p:nvSpPr>
        <p:spPr>
          <a:xfrm>
            <a:off x="7920100" y="1905000"/>
            <a:ext cx="3889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 people from your cold list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7F5B9-822B-446C-9D65-DE012021591A}"/>
              </a:ext>
            </a:extLst>
          </p:cNvPr>
          <p:cNvSpPr/>
          <p:nvPr/>
        </p:nvSpPr>
        <p:spPr>
          <a:xfrm>
            <a:off x="7920099" y="3070814"/>
            <a:ext cx="3660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Not people you just met new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BEC4B-8B8E-4E5E-AB0D-97F446662B4D}"/>
              </a:ext>
            </a:extLst>
          </p:cNvPr>
          <p:cNvSpPr/>
          <p:nvPr/>
        </p:nvSpPr>
        <p:spPr>
          <a:xfrm>
            <a:off x="7920100" y="4236628"/>
            <a:ext cx="3631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you have not qualified</a:t>
            </a:r>
          </a:p>
        </p:txBody>
      </p:sp>
    </p:spTree>
    <p:extLst>
      <p:ext uri="{BB962C8B-B14F-4D97-AF65-F5344CB8AC3E}">
        <p14:creationId xmlns:p14="http://schemas.microsoft.com/office/powerpoint/2010/main" val="2769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C5A2C-BA46-4A0B-B2AB-57839114F4AF}"/>
              </a:ext>
            </a:extLst>
          </p:cNvPr>
          <p:cNvSpPr/>
          <p:nvPr/>
        </p:nvSpPr>
        <p:spPr>
          <a:xfrm>
            <a:off x="303212" y="990600"/>
            <a:ext cx="1150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Invite to the appointment correctly</a:t>
            </a:r>
          </a:p>
        </p:txBody>
      </p:sp>
      <p:pic>
        <p:nvPicPr>
          <p:cNvPr id="3074" name="Picture 2" descr="Closeup portrait of young lady talking on mobile phone">
            <a:extLst>
              <a:ext uri="{FF2B5EF4-FFF2-40B4-BE49-F238E27FC236}">
                <a16:creationId xmlns:a16="http://schemas.microsoft.com/office/drawing/2014/main" id="{1A6D1627-F5B0-4CB4-AC2E-DC9A611C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2187856"/>
            <a:ext cx="5911753" cy="393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4FDC2D-B671-4C9A-82FA-281D6E07141B}"/>
              </a:ext>
            </a:extLst>
          </p:cNvPr>
          <p:cNvSpPr/>
          <p:nvPr/>
        </p:nvSpPr>
        <p:spPr>
          <a:xfrm>
            <a:off x="7008812" y="2187856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Objective of appointment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BA17D-0CCE-4454-9DA8-9060994F1DEA}"/>
              </a:ext>
            </a:extLst>
          </p:cNvPr>
          <p:cNvSpPr/>
          <p:nvPr/>
        </p:nvSpPr>
        <p:spPr>
          <a:xfrm>
            <a:off x="7033771" y="2952753"/>
            <a:ext cx="4252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Time duration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44042-C104-4EEE-8068-D3745B161D42}"/>
              </a:ext>
            </a:extLst>
          </p:cNvPr>
          <p:cNvSpPr/>
          <p:nvPr/>
        </p:nvSpPr>
        <p:spPr>
          <a:xfrm>
            <a:off x="7039217" y="4779319"/>
            <a:ext cx="4068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Appointment is firm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00C7D-E0F4-460E-9E18-0BD3D8A85CF6}"/>
              </a:ext>
            </a:extLst>
          </p:cNvPr>
          <p:cNvSpPr/>
          <p:nvPr/>
        </p:nvSpPr>
        <p:spPr>
          <a:xfrm>
            <a:off x="7006052" y="3717650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Clear instruction on where to meet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9EFA8-7824-452B-B67E-E6AA9A19C069}"/>
              </a:ext>
            </a:extLst>
          </p:cNvPr>
          <p:cNvSpPr/>
          <p:nvPr/>
        </p:nvSpPr>
        <p:spPr>
          <a:xfrm>
            <a:off x="7004085" y="5505007"/>
            <a:ext cx="4859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Reminder the day before</a:t>
            </a:r>
          </a:p>
        </p:txBody>
      </p:sp>
    </p:spTree>
    <p:extLst>
      <p:ext uri="{BB962C8B-B14F-4D97-AF65-F5344CB8AC3E}">
        <p14:creationId xmlns:p14="http://schemas.microsoft.com/office/powerpoint/2010/main" val="35469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8C5A2C-BA46-4A0B-B2AB-57839114F4AF}"/>
              </a:ext>
            </a:extLst>
          </p:cNvPr>
          <p:cNvSpPr/>
          <p:nvPr/>
        </p:nvSpPr>
        <p:spPr>
          <a:xfrm>
            <a:off x="303212" y="1121843"/>
            <a:ext cx="5705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Bring your tools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5BED67-ECB9-4CAB-A6E5-5E7897E47CF7}"/>
              </a:ext>
            </a:extLst>
          </p:cNvPr>
          <p:cNvGrpSpPr/>
          <p:nvPr/>
        </p:nvGrpSpPr>
        <p:grpSpPr>
          <a:xfrm>
            <a:off x="9206557" y="786035"/>
            <a:ext cx="2831454" cy="2638607"/>
            <a:chOff x="4487684" y="1588667"/>
            <a:chExt cx="3216630" cy="3231513"/>
          </a:xfrm>
        </p:grpSpPr>
        <p:sp>
          <p:nvSpPr>
            <p:cNvPr id="5" name="Rounded Rectangle 40">
              <a:extLst>
                <a:ext uri="{FF2B5EF4-FFF2-40B4-BE49-F238E27FC236}">
                  <a16:creationId xmlns:a16="http://schemas.microsoft.com/office/drawing/2014/main" id="{AB752CFC-E708-4CF3-8585-F39BDC46E03D}"/>
                </a:ext>
              </a:extLst>
            </p:cNvPr>
            <p:cNvSpPr/>
            <p:nvPr/>
          </p:nvSpPr>
          <p:spPr>
            <a:xfrm>
              <a:off x="4487685" y="1588667"/>
              <a:ext cx="3216629" cy="3231513"/>
            </a:xfrm>
            <a:prstGeom prst="roundRect">
              <a:avLst>
                <a:gd name="adj" fmla="val 1961"/>
              </a:avLst>
            </a:prstGeom>
            <a:gradFill flip="none" rotWithShape="1">
              <a:gsLst>
                <a:gs pos="0">
                  <a:srgbClr val="443988">
                    <a:shade val="30000"/>
                    <a:satMod val="115000"/>
                  </a:srgbClr>
                </a:gs>
                <a:gs pos="50000">
                  <a:srgbClr val="443988">
                    <a:shade val="67500"/>
                    <a:satMod val="115000"/>
                  </a:srgbClr>
                </a:gs>
                <a:gs pos="100000">
                  <a:srgbClr val="443988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BEC3D8-8517-4519-ADD4-B06188FB46DD}"/>
                </a:ext>
              </a:extLst>
            </p:cNvPr>
            <p:cNvSpPr txBox="1"/>
            <p:nvPr/>
          </p:nvSpPr>
          <p:spPr>
            <a:xfrm>
              <a:off x="4487684" y="1689682"/>
              <a:ext cx="3216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Flip Chart</a:t>
              </a:r>
            </a:p>
          </p:txBody>
        </p:sp>
        <p:pic>
          <p:nvPicPr>
            <p:cNvPr id="7" name="Picture 4" descr="T:\Field Training\Field Training\North America\NA_ENGLISH\B5 update\images\realFlipChart-A.png">
              <a:extLst>
                <a:ext uri="{FF2B5EF4-FFF2-40B4-BE49-F238E27FC236}">
                  <a16:creationId xmlns:a16="http://schemas.microsoft.com/office/drawing/2014/main" id="{7A1709C5-02AF-4688-AC31-7B38A34C6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104" y="2686813"/>
              <a:ext cx="2806921" cy="10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F71960-374E-4A4F-80BA-2AE73C1942D3}"/>
              </a:ext>
            </a:extLst>
          </p:cNvPr>
          <p:cNvGrpSpPr/>
          <p:nvPr/>
        </p:nvGrpSpPr>
        <p:grpSpPr>
          <a:xfrm>
            <a:off x="9257569" y="3803436"/>
            <a:ext cx="2780443" cy="2697917"/>
            <a:chOff x="892629" y="1588667"/>
            <a:chExt cx="3216629" cy="3231513"/>
          </a:xfrm>
        </p:grpSpPr>
        <p:sp>
          <p:nvSpPr>
            <p:cNvPr id="18" name="Rounded Rectangle 27">
              <a:extLst>
                <a:ext uri="{FF2B5EF4-FFF2-40B4-BE49-F238E27FC236}">
                  <a16:creationId xmlns:a16="http://schemas.microsoft.com/office/drawing/2014/main" id="{969DEA70-EAC7-496A-AC18-FDF54BF3B54A}"/>
                </a:ext>
              </a:extLst>
            </p:cNvPr>
            <p:cNvSpPr/>
            <p:nvPr/>
          </p:nvSpPr>
          <p:spPr>
            <a:xfrm>
              <a:off x="892629" y="1588667"/>
              <a:ext cx="3216629" cy="3231513"/>
            </a:xfrm>
            <a:prstGeom prst="roundRect">
              <a:avLst>
                <a:gd name="adj" fmla="val 1961"/>
              </a:avLst>
            </a:prstGeom>
            <a:gradFill flip="none" rotWithShape="1">
              <a:gsLst>
                <a:gs pos="0">
                  <a:srgbClr val="443988">
                    <a:shade val="30000"/>
                    <a:satMod val="115000"/>
                  </a:srgbClr>
                </a:gs>
                <a:gs pos="50000">
                  <a:srgbClr val="443988">
                    <a:shade val="67500"/>
                    <a:satMod val="115000"/>
                  </a:srgbClr>
                </a:gs>
                <a:gs pos="100000">
                  <a:srgbClr val="443988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A209D9-0129-46E1-B58B-01E7029D9886}"/>
                </a:ext>
              </a:extLst>
            </p:cNvPr>
            <p:cNvSpPr txBox="1"/>
            <p:nvPr/>
          </p:nvSpPr>
          <p:spPr>
            <a:xfrm>
              <a:off x="892629" y="1689682"/>
              <a:ext cx="3216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Annual Report</a:t>
              </a:r>
            </a:p>
          </p:txBody>
        </p:sp>
        <p:pic>
          <p:nvPicPr>
            <p:cNvPr id="20" name="Picture 3" descr="T:\Field Training\Field Training\North America\NA_ENGLISH\B5 update\images\annualReportReal-A.png">
              <a:extLst>
                <a:ext uri="{FF2B5EF4-FFF2-40B4-BE49-F238E27FC236}">
                  <a16:creationId xmlns:a16="http://schemas.microsoft.com/office/drawing/2014/main" id="{F921C04F-CC70-407F-BB87-4ECAA47B9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74" y="2388636"/>
              <a:ext cx="2928938" cy="151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1E6E7B-8F46-4109-9620-1250EE49F09D}"/>
              </a:ext>
            </a:extLst>
          </p:cNvPr>
          <p:cNvGrpSpPr/>
          <p:nvPr/>
        </p:nvGrpSpPr>
        <p:grpSpPr>
          <a:xfrm>
            <a:off x="6008967" y="786035"/>
            <a:ext cx="2831456" cy="2719580"/>
            <a:chOff x="4487684" y="1595257"/>
            <a:chExt cx="3216630" cy="3233632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FA841F46-0214-453E-A138-293859C237CF}"/>
                </a:ext>
              </a:extLst>
            </p:cNvPr>
            <p:cNvSpPr/>
            <p:nvPr/>
          </p:nvSpPr>
          <p:spPr>
            <a:xfrm>
              <a:off x="4487685" y="1595257"/>
              <a:ext cx="3216629" cy="3233632"/>
            </a:xfrm>
            <a:prstGeom prst="roundRect">
              <a:avLst>
                <a:gd name="adj" fmla="val 1961"/>
              </a:avLst>
            </a:prstGeom>
            <a:gradFill flip="none" rotWithShape="1">
              <a:gsLst>
                <a:gs pos="0">
                  <a:srgbClr val="443988">
                    <a:shade val="30000"/>
                    <a:satMod val="115000"/>
                  </a:srgbClr>
                </a:gs>
                <a:gs pos="50000">
                  <a:srgbClr val="443988">
                    <a:shade val="67500"/>
                    <a:satMod val="115000"/>
                  </a:srgbClr>
                </a:gs>
                <a:gs pos="100000">
                  <a:srgbClr val="443988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 descr="Home-Shopping-List.gif">
              <a:extLst>
                <a:ext uri="{FF2B5EF4-FFF2-40B4-BE49-F238E27FC236}">
                  <a16:creationId xmlns:a16="http://schemas.microsoft.com/office/drawing/2014/main" id="{2B5602B4-49B7-4F61-BF55-54C33F3DE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1307" t="1255" b="54368"/>
            <a:stretch/>
          </p:blipFill>
          <p:spPr bwMode="auto">
            <a:xfrm>
              <a:off x="4947567" y="2303078"/>
              <a:ext cx="2296866" cy="1701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29F2FE-8E99-4391-9521-6DCD1BED2AD9}"/>
                </a:ext>
              </a:extLst>
            </p:cNvPr>
            <p:cNvSpPr txBox="1"/>
            <p:nvPr/>
          </p:nvSpPr>
          <p:spPr>
            <a:xfrm>
              <a:off x="4487684" y="1684423"/>
              <a:ext cx="32166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1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99" b="0" i="0" u="none" strike="noStrike" kern="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Home Shopping List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883882-98BE-429E-802B-CD7A5F5B97EF}"/>
              </a:ext>
            </a:extLst>
          </p:cNvPr>
          <p:cNvGrpSpPr/>
          <p:nvPr/>
        </p:nvGrpSpPr>
        <p:grpSpPr>
          <a:xfrm>
            <a:off x="6094412" y="3887770"/>
            <a:ext cx="2882563" cy="2613583"/>
            <a:chOff x="4464234" y="245806"/>
            <a:chExt cx="3216629" cy="32336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9B7FFF-2A9F-401A-A984-A5744D6BACA8}"/>
                </a:ext>
              </a:extLst>
            </p:cNvPr>
            <p:cNvGrpSpPr/>
            <p:nvPr/>
          </p:nvGrpSpPr>
          <p:grpSpPr>
            <a:xfrm>
              <a:off x="4464234" y="245806"/>
              <a:ext cx="3216629" cy="3233632"/>
              <a:chOff x="8082742" y="1595257"/>
              <a:chExt cx="3216629" cy="3233632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220C7D53-DB72-4EA0-8228-9B4F1E2DDF78}"/>
                  </a:ext>
                </a:extLst>
              </p:cNvPr>
              <p:cNvSpPr/>
              <p:nvPr/>
            </p:nvSpPr>
            <p:spPr>
              <a:xfrm>
                <a:off x="8082742" y="1595257"/>
                <a:ext cx="3216629" cy="3233632"/>
              </a:xfrm>
              <a:prstGeom prst="roundRect">
                <a:avLst>
                  <a:gd name="adj" fmla="val 1961"/>
                </a:avLst>
              </a:prstGeom>
              <a:gradFill flip="none" rotWithShape="1">
                <a:gsLst>
                  <a:gs pos="0">
                    <a:srgbClr val="443988">
                      <a:shade val="30000"/>
                      <a:satMod val="115000"/>
                    </a:srgbClr>
                  </a:gs>
                  <a:gs pos="50000">
                    <a:srgbClr val="443988">
                      <a:shade val="67500"/>
                      <a:satMod val="115000"/>
                    </a:srgbClr>
                  </a:gs>
                  <a:gs pos="100000">
                    <a:srgbClr val="443988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71D3343-4A0A-4F41-8053-559E86949B4F}"/>
                  </a:ext>
                </a:extLst>
              </p:cNvPr>
              <p:cNvSpPr/>
              <p:nvPr/>
            </p:nvSpPr>
            <p:spPr>
              <a:xfrm>
                <a:off x="8238492" y="1691055"/>
                <a:ext cx="29051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1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99" b="0" i="0" u="none" strike="noStrike" kern="0" cap="none" spc="0" normalizeH="0" baseline="0" noProof="0" dirty="0">
                    <a:ln w="31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</a:rPr>
                  <a:t>Product Catalog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B2CF7DD-0DAD-41A9-9C60-484D56FB2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643" y="953627"/>
              <a:ext cx="1680150" cy="1680150"/>
            </a:xfrm>
            <a:prstGeom prst="rect">
              <a:avLst/>
            </a:prstGeom>
          </p:spPr>
        </p:pic>
      </p:grpSp>
      <p:pic>
        <p:nvPicPr>
          <p:cNvPr id="1030" name="Picture 6" descr="laptop computer beside coffee mug">
            <a:extLst>
              <a:ext uri="{FF2B5EF4-FFF2-40B4-BE49-F238E27FC236}">
                <a16:creationId xmlns:a16="http://schemas.microsoft.com/office/drawing/2014/main" id="{BE25D69E-BA3F-45AF-BEC9-F49170F3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8" y="2567601"/>
            <a:ext cx="4769716" cy="29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Box 2"/>
          <p:cNvSpPr txBox="1">
            <a:spLocks noChangeArrowheads="1"/>
          </p:cNvSpPr>
          <p:nvPr/>
        </p:nvSpPr>
        <p:spPr bwMode="auto">
          <a:xfrm>
            <a:off x="912812" y="5669280"/>
            <a:ext cx="998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 judge you in seconds</a:t>
            </a:r>
          </a:p>
        </p:txBody>
      </p:sp>
      <p:pic>
        <p:nvPicPr>
          <p:cNvPr id="1026" name="Picture 2" descr="https://www.kidcheck.com/wp-content/uploads/2016/12/first-impression-620x330.jpg">
            <a:extLst>
              <a:ext uri="{FF2B5EF4-FFF2-40B4-BE49-F238E27FC236}">
                <a16:creationId xmlns:a16="http://schemas.microsoft.com/office/drawing/2014/main" id="{23A0ABB3-0F1B-4372-B27C-D2498028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1143000"/>
            <a:ext cx="8093760" cy="430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80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J-v998LCPDM/VIcYMwUbbtI/AAAAAAAAADc/m6DSziV2tA0/s1600/Dress%2Bfor%2BSuccess.jpg">
            <a:extLst>
              <a:ext uri="{FF2B5EF4-FFF2-40B4-BE49-F238E27FC236}">
                <a16:creationId xmlns:a16="http://schemas.microsoft.com/office/drawing/2014/main" id="{2499B5CE-C23B-4A1E-9035-77AB4F48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609600"/>
            <a:ext cx="11658600" cy="60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150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0E72A-1201-4D14-9D72-2B8CC8915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812" y="914400"/>
            <a:ext cx="4265612" cy="53118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B38597-9184-4B41-AC1F-0523A59135E5}"/>
              </a:ext>
            </a:extLst>
          </p:cNvPr>
          <p:cNvSpPr/>
          <p:nvPr/>
        </p:nvSpPr>
        <p:spPr>
          <a:xfrm>
            <a:off x="1455888" y="2743200"/>
            <a:ext cx="3724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AU" sz="5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 on time</a:t>
            </a:r>
          </a:p>
        </p:txBody>
      </p:sp>
    </p:spTree>
    <p:extLst>
      <p:ext uri="{BB962C8B-B14F-4D97-AF65-F5344CB8AC3E}">
        <p14:creationId xmlns:p14="http://schemas.microsoft.com/office/powerpoint/2010/main" val="623481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770</Words>
  <Application>Microsoft Office PowerPoint</Application>
  <PresentationFormat>Custom</PresentationFormat>
  <Paragraphs>150</Paragraphs>
  <Slides>38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ＭＳ Ｐゴシック</vt:lpstr>
      <vt:lpstr>Arial</vt:lpstr>
      <vt:lpstr>Arial Black</vt:lpstr>
      <vt:lpstr>Calibri</vt:lpstr>
      <vt:lpstr>Century Gothic</vt:lpstr>
      <vt:lpstr>Times New Roman</vt:lpstr>
      <vt:lpstr>Trebuchet MS</vt:lpstr>
      <vt:lpstr>Custom Design</vt:lpstr>
      <vt:lpstr>Vapor Trail</vt:lpstr>
      <vt:lpstr> Doreen Ling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Prepared for Questions and Objections!  It is going to Happen!!  Relax!!! Have some fun!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lingdoreen@yahoo.com.au;Doreen Ling</dc:creator>
  <cp:lastModifiedBy>Kylie Leeson</cp:lastModifiedBy>
  <cp:revision>150</cp:revision>
  <dcterms:created xsi:type="dcterms:W3CDTF">2018-11-08T18:10:01Z</dcterms:created>
  <dcterms:modified xsi:type="dcterms:W3CDTF">2019-05-04T22:24:37Z</dcterms:modified>
</cp:coreProperties>
</file>